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4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2" r:id="rId4"/>
    <p:sldId id="257" r:id="rId5"/>
    <p:sldId id="265" r:id="rId6"/>
    <p:sldId id="266" r:id="rId7"/>
    <p:sldId id="267" r:id="rId8"/>
    <p:sldId id="260" r:id="rId9"/>
    <p:sldId id="261" r:id="rId10"/>
    <p:sldId id="258" r:id="rId11"/>
    <p:sldId id="262" r:id="rId12"/>
    <p:sldId id="259" r:id="rId13"/>
    <p:sldId id="263" r:id="rId14"/>
    <p:sldId id="268" r:id="rId15"/>
    <p:sldId id="269" r:id="rId16"/>
    <p:sldId id="270" r:id="rId17"/>
    <p:sldId id="271" r:id="rId18"/>
    <p:sldId id="273" r:id="rId19"/>
    <p:sldId id="275" r:id="rId20"/>
    <p:sldId id="276" r:id="rId21"/>
    <p:sldId id="277" r:id="rId22"/>
    <p:sldId id="278" r:id="rId23"/>
    <p:sldId id="274" r:id="rId24"/>
    <p:sldId id="264" r:id="rId25"/>
    <p:sldId id="279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96237" autoAdjust="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44C5-1351-45DC-B1AA-BC3C1AC8A4B9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9D35B-F02C-4CA3-BF96-18D6DDB24BC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F1A49-36A8-4700-9676-7A5D58BF50E1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B6AF-F13D-4D1E-B92F-8CC3049516F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FB6AF-F13D-4D1E-B92F-8CC3049516F3}" type="slidenum">
              <a:rPr lang="bg-BG" smtClean="0"/>
              <a:pPr/>
              <a:t>1</a:t>
            </a:fld>
            <a:endParaRPr lang="bg-BG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FB6AF-F13D-4D1E-B92F-8CC3049516F3}" type="slidenum">
              <a:rPr lang="bg-BG" smtClean="0"/>
              <a:pPr/>
              <a:t>12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24.3.2011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NeMariq\Desktop\&#1063;&#1077;&#1088;&#1085;&#1086;&#1073;&#1080;&#1083;\&#1055;&#1077;&#1089;&#1077;&#1085;%20&#1079;&#1072;%20&#1063;&#1077;&#1088;&#1085;&#1086;&#1073;&#1080;&#1083;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Mariq\Desktop\Chernobil _before_and_later\attentio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6935">
            <a:off x="294123" y="2524478"/>
            <a:ext cx="4115054" cy="346530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Контейнер за съдържание 5" descr="0000064402-articl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356796">
            <a:off x="5077844" y="2032622"/>
            <a:ext cx="3613759" cy="44365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 rot="21270284">
            <a:off x="39238" y="676985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bg-BG" sz="4300" b="1" i="1" u="sng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Припят – Призрачният град</a:t>
            </a:r>
            <a:br>
              <a:rPr lang="bg-BG" sz="4300" b="1" i="1" u="sng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4300" b="1" i="1" u="sng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Аварията в Чернобил</a:t>
            </a:r>
            <a:endParaRPr lang="bg-BG" sz="4300" b="1" i="1" u="sng" spc="3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709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NeMariq\Desktop\Chernobil\Chernobyl-Today-A-Creepy-Story-told-in-Pictures-building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8673">
            <a:off x="4104317" y="3453437"/>
            <a:ext cx="4740201" cy="3044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C:\Users\NeMariq\Desktop\Chernobil\chernobil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0257">
            <a:off x="350162" y="384386"/>
            <a:ext cx="5192114" cy="3086794"/>
          </a:xfrm>
          <a:prstGeom prst="round2DiagRect">
            <a:avLst>
              <a:gd name="adj1" fmla="val 16667"/>
              <a:gd name="adj2" fmla="val 724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ово поле 7"/>
          <p:cNvSpPr txBox="1"/>
          <p:nvPr/>
        </p:nvSpPr>
        <p:spPr>
          <a:xfrm>
            <a:off x="357158" y="5500702"/>
            <a:ext cx="34290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Чернобилската централа 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547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eMariq\Desktop\Chernobil\Chernobyl-Today-A-Creepy-Story-told-in-Pictures-hospit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4745">
            <a:off x="321208" y="598213"/>
            <a:ext cx="4042635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 descr="C:\Users\NeMariq\Desktop\Chernobil\Chernobyl-Today-A-Creepy-Story-told-in-Pictures-kindergart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1575">
            <a:off x="4397641" y="2226378"/>
            <a:ext cx="4377671" cy="4099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ово поле 6"/>
          <p:cNvSpPr txBox="1"/>
          <p:nvPr/>
        </p:nvSpPr>
        <p:spPr>
          <a:xfrm>
            <a:off x="214281" y="5929330"/>
            <a:ext cx="33575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Изостанали детски градини, жилищни сгради… </a:t>
            </a:r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5857884" y="785794"/>
            <a:ext cx="30718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Ужас, разрушил живота на много хора !</a:t>
            </a:r>
            <a:endParaRPr lang="bg-BG" dirty="0"/>
          </a:p>
        </p:txBody>
      </p:sp>
    </p:spTree>
  </p:cSld>
  <p:clrMapOvr>
    <a:masterClrMapping/>
  </p:clrMapOvr>
  <p:transition advTm="7379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500034" y="2285992"/>
            <a:ext cx="4040188" cy="4214842"/>
          </a:xfrm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АЕЦ „Ленин“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 считана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най-тежката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атомната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26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април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4-ти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реактор се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провежда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учение на персонала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спиране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реактора при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затруднени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условия,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тестване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самозахранваща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система.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учение 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продиктувано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донякъде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 един инцидент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станал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по-рано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когато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израелска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ракета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удря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иракска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атомна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централа,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същия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тип РБМК реактор. </a:t>
            </a:r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714876" y="2285992"/>
            <a:ext cx="4041775" cy="4214842"/>
          </a:xfrm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Имитира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 авария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електросистемата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Украйна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реакторът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неговото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управление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получават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отвън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Въртящият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 по инерция вал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турбината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трябвало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произвежда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достатъчен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собствените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нужди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реактора.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персоналът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реактора.</a:t>
            </a:r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571472" y="1142984"/>
            <a:ext cx="8143932" cy="92333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Причини за аварията</a:t>
            </a:r>
            <a:endParaRPr lang="bg-BG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44195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071562"/>
          </a:xfrm>
        </p:spPr>
        <p:txBody>
          <a:bodyPr/>
          <a:lstStyle/>
          <a:p>
            <a:pPr algn="ctr"/>
            <a:r>
              <a:rPr lang="bg-BG" b="1" dirty="0" err="1" smtClean="0"/>
              <a:t>Непосредтсвени</a:t>
            </a:r>
            <a:r>
              <a:rPr lang="bg-BG" b="1" dirty="0" smtClean="0"/>
              <a:t> резултати</a:t>
            </a:r>
            <a:endParaRPr lang="bg-BG" b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500034" y="1428736"/>
            <a:ext cx="4040188" cy="5143536"/>
          </a:xfrm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pPr algn="just"/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Веднага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хоспитализирани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213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900" i="1" dirty="0" smtClean="0">
                <a:latin typeface="Times New Roman" pitchFamily="18" charset="0"/>
                <a:cs typeface="Times New Roman" pitchFamily="18" charset="0"/>
              </a:rPr>
              <a:t>души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умират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31 (28 от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умират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остра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лъчева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болест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Повечето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били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пожарникари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работници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сигурността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опитващи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се да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овладеят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  От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зоната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 инцидента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евакуирани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общо 135 000 души, в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число и 45 000 от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съседния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град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Припя</a:t>
            </a:r>
            <a:r>
              <a:rPr lang="bg-BG" sz="1900" i="1" dirty="0" smtClean="0">
                <a:latin typeface="Times New Roman" pitchFamily="18" charset="0"/>
                <a:cs typeface="Times New Roman" pitchFamily="18" charset="0"/>
              </a:rPr>
              <a:t>т.</a:t>
            </a: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Счита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се,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процедурните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нарушения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спомогнали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за инцидента.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Едно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недостатъчна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комуникация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между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операторите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служителите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отговарящи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безопасността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714876" y="1285860"/>
            <a:ext cx="4041775" cy="5572140"/>
          </a:xfrm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причина за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човешкият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фактор.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Голяма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част от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информацията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работата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реакторите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е била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обявена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военна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тайна и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засекретена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Станалата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авария с частично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разтопяване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активната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зона е била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укрита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вместо да се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анализира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доведе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знанието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 персонала, за да не се повтори.</a:t>
            </a:r>
          </a:p>
          <a:p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Връх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всичко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е,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планът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тренировката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не е бил одобрен от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Държавният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атомен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надзор,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строежа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не кой да е, а КГБ 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подава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доклада за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процедурни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нарушения по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строежа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подминати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безмълвно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9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3508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75542"/>
          </a:xfrm>
        </p:spPr>
        <p:txBody>
          <a:bodyPr>
            <a:no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08230"/>
          </a:xfrm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600 000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запасняци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военни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граждани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работили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затварянето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реактора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овладяването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рискови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взрив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заразяването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Припят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намаляване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радиоактивния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затварянето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30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киломеровата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зона,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ограничаването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риска радиация 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разпростанена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животни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изграждането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обходна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изграждането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саркофага и т.н.)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рисковата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първите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около 25 000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починали под 40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годишна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възраст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200 000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обявени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инвалиди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Неопределено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количество хора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заразени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опита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правителствата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държави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Франция) 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отрекат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инцидента,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радиоактивен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атмосферата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Кръвните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ракови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заболявания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 Европа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повишили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честотата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 60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пъти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последните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статистиките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70-те. Само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над 1 152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оперирани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рак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щитовидната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жлеза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директен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Чернобилската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авария.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7876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2424114" cy="521497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Същият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тип "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чернобилски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" рак се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наблюдава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цяла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Европа,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включително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незасегната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" Франция. По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данни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изследвали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проблема, само 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300000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родени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след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страдат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причинени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нея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Само на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базата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статистика можем да си направим извода,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между 0.05% и 0.1% от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населението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земята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пряко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засегнато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и около 1% 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косвено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засегнато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идва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само да ни напомни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какви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биха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били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ефектите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дори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малка ядрена война.</a:t>
            </a:r>
          </a:p>
          <a:p>
            <a:endParaRPr lang="bg-BG" dirty="0"/>
          </a:p>
        </p:txBody>
      </p:sp>
      <p:pic>
        <p:nvPicPr>
          <p:cNvPr id="5" name="Контейнер за картина 4" descr="chernoby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76" b="1776"/>
          <a:stretch>
            <a:fillRect/>
          </a:stretch>
        </p:blipFill>
        <p:spPr>
          <a:xfrm rot="515348">
            <a:off x="3764289" y="1049625"/>
            <a:ext cx="4653471" cy="4105816"/>
          </a:xfrm>
        </p:spPr>
      </p:pic>
    </p:spTree>
  </p:cSld>
  <p:clrMapOvr>
    <a:masterClrMapping/>
  </p:clrMapOvr>
  <p:transition advTm="32012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165848">
            <a:off x="311436" y="728868"/>
            <a:ext cx="8229600" cy="928686"/>
          </a:xfrm>
        </p:spPr>
        <p:txBody>
          <a:bodyPr/>
          <a:lstStyle/>
          <a:p>
            <a:pPr algn="ctr"/>
            <a:r>
              <a:rPr lang="bg-BG" b="1" dirty="0" smtClean="0"/>
              <a:t>Поразителни кадри …</a:t>
            </a:r>
            <a:endParaRPr lang="bg-BG" b="1" dirty="0"/>
          </a:p>
        </p:txBody>
      </p:sp>
      <p:pic>
        <p:nvPicPr>
          <p:cNvPr id="4" name="Контейнер за съдържани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5047232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C:\Users\NeMariq\Desktop\Chernobil\Chernobyl_chil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3214710" cy="48427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7472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Mariq\Desktop\Chernobil\Chernobyl-Today-A-Creepy-Story-told-in-Pictures-toy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1827">
            <a:off x="214282" y="2714620"/>
            <a:ext cx="4381015" cy="33575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NeMariq\Desktop\Chernobil\Chernobyl-Today-A-Creepy-Story-told-in-Pictures-kindergarte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384">
            <a:off x="4144769" y="690324"/>
            <a:ext cx="4684521" cy="2945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C:\Users\NeMariq\Desktop\Chernobil _before_and_later\4x5vine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1555">
            <a:off x="5119828" y="4071942"/>
            <a:ext cx="3492057" cy="2622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ово поле 4"/>
          <p:cNvSpPr txBox="1"/>
          <p:nvPr/>
        </p:nvSpPr>
        <p:spPr>
          <a:xfrm>
            <a:off x="357158" y="128586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Всичко сякаш е замръзнало завинаги…</a:t>
            </a:r>
            <a:endParaRPr lang="bg-BG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19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Ужасяващи факти: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891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Уродства,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генни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аномалии и редки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болести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поразяват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населението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районите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около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атомната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авария</a:t>
            </a:r>
          </a:p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Жертвите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страдат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умствени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увреждания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раждат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 без уши или с гениталии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главата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видове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малформации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редки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болести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генни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увреждания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ужасяващото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"наследство"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Чернобил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Руски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специалисти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опитват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изследват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пораженията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нанесени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радиацията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човешкия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организъм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публикации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тема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продължават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филтрират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днес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след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трагедията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</p:spTree>
  </p:cSld>
  <p:clrMapOvr>
    <a:masterClrMapping/>
  </p:clrMapOvr>
  <p:transition advTm="32963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500" b="1" dirty="0" smtClean="0">
                <a:latin typeface="Times New Roman" pitchFamily="18" charset="0"/>
                <a:cs typeface="Times New Roman" pitchFamily="18" charset="0"/>
              </a:rPr>
              <a:t>Жертви:</a:t>
            </a:r>
            <a:endParaRPr lang="bg-BG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12-годишната Наташа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Линчук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страда от микроцефалия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черепът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расте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 8-годишният Вадим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Топол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тежко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заболяване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венците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умствено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увреждане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двете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живеят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близо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украинското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градче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Припят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поело "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лъвския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пай" от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радиоактивното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замърсяване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33-годишният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Ардак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Сторак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страда от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изключително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рядка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костна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болест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скъсява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тялото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Като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той е бил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свидетел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ядрен опит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родния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Казахстан,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по-късно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гръмва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Чернобилската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АЕЦ.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Тогава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Ардак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е бил 13-годишен.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следващите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загубва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30 сантиметра от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тялото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Днес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тежи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само 34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килограма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неговите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две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родени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множество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увреждания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предварително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обречени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dirty="0"/>
          </a:p>
        </p:txBody>
      </p:sp>
    </p:spTree>
  </p:cSld>
  <p:clrMapOvr>
    <a:masterClrMapping/>
  </p:clrMapOvr>
  <p:transition advTm="39796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Mariq\Desktop\Chernobil _before_and_later\Before\br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2982">
            <a:off x="148626" y="438519"/>
            <a:ext cx="2900757" cy="2050171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6768" y="227588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Припят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изоставен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град в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Украйна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границата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 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градът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най-близко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разположен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Чернобилската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електроцентрала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мястото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най-тежкия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инцидент с 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атомен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реактор в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Построен е в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началото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1970-те за да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обслужва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електроцентралата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населението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50000 души. След 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Чернобилската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авария 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1986 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целият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град е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евакуиран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Днес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градът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наподобява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музей на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последните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Съветската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напълно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изоставени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блокове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включително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използвани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плувни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басейни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болници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всичко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непокътнато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вестници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детски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играчки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дрехи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Припят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околните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пригодни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обитаване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хора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следващите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века.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Според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учените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900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достатъчното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разпадане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най-опасните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радиоактивни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00232" y="714356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bg-BG" sz="43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Припят преди аварията</a:t>
            </a:r>
            <a:endParaRPr lang="bg-BG" sz="43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2135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3891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Андрей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първите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ядрения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взрив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Чернобил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белоруско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бебе, дошло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бял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свят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ухо,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само на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Галина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поразена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рак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щитовидната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жлеза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Болестта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открита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специалист,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веднага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свързва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чернобилската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авария.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медицински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уникум,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защото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младата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упорито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вкопчила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живота.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френския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учен Ролан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Деборд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председател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Комисията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издирване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поверителна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информация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радиактивността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цялата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популация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радиус от 500 километра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драмата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 необратимо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поразена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твърди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след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новородените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наблюдава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бум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сърдечно-съдови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заболявания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Такъв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пагубен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е бил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наблюдаван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Хирошима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Деборд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2869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Mariq\Desktop\Chernobil _before_and_later\0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3695">
            <a:off x="4677966" y="1122558"/>
            <a:ext cx="3881399" cy="527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NeMariq\Desktop\Chernobil _before_and_later\1_5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2483">
            <a:off x="431798" y="997327"/>
            <a:ext cx="3737778" cy="454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571472" y="600076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u="sng" dirty="0" smtClean="0">
                <a:latin typeface="Times New Roman" pitchFamily="18" charset="0"/>
                <a:cs typeface="Times New Roman" pitchFamily="18" charset="0"/>
              </a:rPr>
              <a:t>Големият взрив  </a:t>
            </a:r>
            <a:endParaRPr lang="bg-BG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173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Mariq\Desktop\Chernobil\Chernobyl-Today-A-Creepy-Story-told-in-Pictures-bridge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857752" y="1000108"/>
            <a:ext cx="4071966" cy="5486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NeMariq\Desktop\Chernobil\Chernobyl-Today-A-Creepy-Story-told-in-Pictures-funfair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2844" y="1000108"/>
            <a:ext cx="4475262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9235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сен за Чернобил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97915" y="572222"/>
            <a:ext cx="6360233" cy="6082046"/>
          </a:xfrm>
          <a:prstGeom prst="rect">
            <a:avLst/>
          </a:prstGeom>
        </p:spPr>
      </p:pic>
    </p:spTree>
  </p:cSld>
  <p:clrMapOvr>
    <a:masterClrMapping/>
  </p:clrMapOvr>
  <p:transition advTm="39159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-1357354" y="1214422"/>
            <a:ext cx="7772400" cy="1470025"/>
          </a:xfrm>
        </p:spPr>
        <p:txBody>
          <a:bodyPr/>
          <a:lstStyle/>
          <a:p>
            <a:r>
              <a:rPr lang="bg-BG" b="1" i="1" u="sng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Изготвил: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-642974" y="3429000"/>
            <a:ext cx="6400800" cy="1752600"/>
          </a:xfrm>
        </p:spPr>
        <p:txBody>
          <a:bodyPr/>
          <a:lstStyle/>
          <a:p>
            <a:r>
              <a:rPr lang="bg-BG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</a:t>
            </a:r>
            <a:r>
              <a:rPr lang="bg-BG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Гюзелева</a:t>
            </a:r>
            <a:endParaRPr lang="bg-BG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Украинска </a:t>
            </a:r>
            <a:r>
              <a:rPr lang="bg-BG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филология</a:t>
            </a:r>
            <a:endParaRPr lang="bg-BG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“Св.Климент Охридски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bg-BG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NeMariq\Desktop\Chernobil _before_and_later\08-pripyat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14356"/>
            <a:ext cx="357190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3071832" cy="714381"/>
          </a:xfrm>
        </p:spPr>
        <p:txBody>
          <a:bodyPr>
            <a:noAutofit/>
          </a:bodyPr>
          <a:lstStyle/>
          <a:p>
            <a:pPr algn="ctr"/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Припят преди аварията</a:t>
            </a:r>
            <a:endParaRPr lang="bg-BG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428596" y="1928778"/>
            <a:ext cx="3008313" cy="4500618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Преди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около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Припят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имало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села и поля, а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сега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само див лес.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Градът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създаден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преди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и в него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живеели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семействата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работещите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централата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36 часа след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градът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евакуриан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и до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днешен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е необитаем.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800" i="1" dirty="0" smtClean="0">
                <a:latin typeface="Times New Roman" pitchFamily="18" charset="0"/>
                <a:cs typeface="Times New Roman" pitchFamily="18" charset="0"/>
              </a:rPr>
              <a:t>Припят е бил един от най-красивите градове в Украйна!</a:t>
            </a:r>
            <a:endParaRPr lang="bg-BG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 descr="83_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59298">
            <a:off x="4357686" y="3857628"/>
            <a:ext cx="417991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NeMariq\Desktop\Chernobil\Chernobyl-Today-A-Creepy-Story-told-in-Pictures-prypyat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6535">
            <a:off x="4618146" y="831354"/>
            <a:ext cx="4225613" cy="275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1949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Mariq\Desktop\Chernobil _before_and_later\Before\1-pripyat_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72560" cy="50998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ово поле 3"/>
          <p:cNvSpPr txBox="1"/>
          <p:nvPr/>
        </p:nvSpPr>
        <p:spPr>
          <a:xfrm>
            <a:off x="2857488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 flipH="1">
            <a:off x="3071802" y="6215082"/>
            <a:ext cx="324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>
                <a:solidFill>
                  <a:schemeClr val="accent4">
                    <a:lumMod val="50000"/>
                  </a:schemeClr>
                </a:solidFill>
              </a:rPr>
              <a:t>Припят</a:t>
            </a:r>
            <a:endParaRPr lang="bg-BG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7051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Mariq\Desktop\Chernobil _before_and_later\Before\Pripyat_photostory_1986_18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6357982" cy="27431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 descr="C:\Users\NeMariq\Desktop\Chernobil _before_and_later\Before\Pripyat_photostory_1986_02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876"/>
            <a:ext cx="6143668" cy="3099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741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Mariq\Desktop\Chernobil _before_and_later\Before\Pripyat_photostory_1986_20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404">
            <a:off x="3214678" y="428604"/>
            <a:ext cx="5702051" cy="31361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NeMariq\Desktop\Chernobil _before_and_later\Before\Pripyat_photostory_1986_25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5643602" cy="2908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ово поле 3"/>
          <p:cNvSpPr txBox="1"/>
          <p:nvPr/>
        </p:nvSpPr>
        <p:spPr>
          <a:xfrm>
            <a:off x="214282" y="1214422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i="1" u="sng" dirty="0" smtClean="0">
                <a:solidFill>
                  <a:srgbClr val="C00000"/>
                </a:solidFill>
              </a:rPr>
              <a:t>Животът в Припят преди …</a:t>
            </a:r>
            <a:endParaRPr lang="bg-BG" sz="22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8268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2596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algn="just"/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Строежът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централата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започнал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1970г. При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настъпването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инцидента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атомната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разполага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4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атомни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реактора,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въведени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експлоатация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съответно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1977, 1978, 1981 и 1983 г.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Реакторите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централата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тип РБМК (реактор с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канален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използват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графитен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забавител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Основната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причина за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използването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е,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били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значително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по-висока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еквивалентните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воден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забавител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Реакторите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тип РБМК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разработени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първите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тип ВВЕР и до инцидента в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Чернобил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смятани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един от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най-надеждните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типове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територията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СССР. Конструктивно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предимство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е,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позволяват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презареждане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реактора по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работа (т.е. без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спиране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производството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презареждане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За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съжаление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оказва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конструкцията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първото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поколение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тип РБМК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допуснати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редица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грешки</a:t>
            </a: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оказва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достатъчно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сериозна</a:t>
            </a: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да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предизвика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най-сериозната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авария в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атомната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bg-BG" sz="1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379998" y="642918"/>
            <a:ext cx="876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Централата в Чернобил</a:t>
            </a:r>
            <a:endParaRPr lang="bg-BG" sz="5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66254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86808" cy="5500726"/>
          </a:xfrm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Интересен факт е,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Чернобил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става авария с реактор от подобен тип (1-во поколение РБМК-1500) в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Игналинската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АЕЦ (Литва).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Игналина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възниква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условия,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известна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подобни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чернобилската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авария — при работа на реактора на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сработва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аварийната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защита (с цел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бързо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понижаване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реактора),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същият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конструктивен дефект вместо да понижи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реактора временно я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повишава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многократно,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довежда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изключително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сериозна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повреда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зона на реактора, но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въпреки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Игналинският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РБМК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оцелява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Инцидентът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Игналина е бил известен на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конструкторите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Чернобилските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тъй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случва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именно по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строежа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4-ти блок в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Чернобил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въпреки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взети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мерки за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промяна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конструкцията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контролните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пръти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реакторите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тип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РБМК</a:t>
            </a: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тъй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е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считало</a:t>
            </a: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причината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аварията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Игналина е била грешка на оператора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Едва след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Чернобилската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авария (26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април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1986) се правят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достатъчно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сериозни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показали,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единственият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начин да се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аварийна ситуация от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такъв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мащаб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комбинация от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неправилни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действия на персонала (в случая на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АЕЦ)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конструктивен дефект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водещата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 на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контролните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пръти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sz="1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00034" y="357166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bg-BG" sz="5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7148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86808" cy="857256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g-BG" dirty="0" smtClean="0"/>
              <a:t>Чернобилската авария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28596" y="1857365"/>
            <a:ext cx="4038600" cy="4525963"/>
          </a:xfrm>
          <a:effectLst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  <a:softEdge rad="317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Чернобилската авария, станала на 26 април, 1986г. в Чернобилската АЕЦ в Украинска СССР, част от Съветския съюз, е най-тежката авария в историята на ядрената енергетика. Тя предизвиква облак от радиоактивни отпадъци, който преминава на части от СССР, Източна Европа и </a:t>
            </a:r>
            <a:r>
              <a:rPr lang="bg-BG" sz="1800" dirty="0" err="1" smtClean="0">
                <a:latin typeface="Times New Roman" pitchFamily="18" charset="0"/>
                <a:cs typeface="Times New Roman" pitchFamily="18" charset="0"/>
              </a:rPr>
              <a:t>Скандинавия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. Обширни райони в Украйна, Беларус  и Русия са замърсени, а около 200 000 души са евакуирани от родните си места. Близо 60% от радиоактивните отпадъци падат на територията на Беларус.</a:t>
            </a:r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14876" y="1857365"/>
            <a:ext cx="4038600" cy="4525963"/>
          </a:xfrm>
          <a:effectLst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  <a:softEdge rad="317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28 април , 1986 г. – вестници от тази дата са разгърнати върху кухненските маси в призрачния град Припят. Ясли с разхвърляни детски обувки  и кукли, пусти детски площадки, жилища с изоставена </a:t>
            </a:r>
            <a:r>
              <a:rPr lang="bg-BG" sz="1800" dirty="0" err="1" smtClean="0">
                <a:latin typeface="Times New Roman" pitchFamily="18" charset="0"/>
                <a:cs typeface="Times New Roman" pitchFamily="18" charset="0"/>
              </a:rPr>
              <a:t>посуда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, улици, обрасли с гора, и гробна тишина – всичко това превръща Припят в кръг на Ада.</a:t>
            </a:r>
          </a:p>
          <a:p>
            <a:pPr algn="just"/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години след аварията в Чернобил в Припят живеят само призраци.</a:t>
            </a:r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5988">
    <p:newsfla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784</Words>
  <Application>Microsoft Office PowerPoint</Application>
  <PresentationFormat>Презентация на цял екран (4:3)</PresentationFormat>
  <Paragraphs>53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6" baseType="lpstr">
      <vt:lpstr>1_Office тема</vt:lpstr>
      <vt:lpstr>Поток</vt:lpstr>
      <vt:lpstr>Припят – Призрачният град Аварията в Чернобил</vt:lpstr>
      <vt:lpstr>Припят преди аварията</vt:lpstr>
      <vt:lpstr>Припят преди аварията</vt:lpstr>
      <vt:lpstr>Слайд 4</vt:lpstr>
      <vt:lpstr>Слайд 5</vt:lpstr>
      <vt:lpstr>Слайд 6</vt:lpstr>
      <vt:lpstr>Слайд 7</vt:lpstr>
      <vt:lpstr>Слайд 8</vt:lpstr>
      <vt:lpstr>Чернобилската авария</vt:lpstr>
      <vt:lpstr>Слайд 10</vt:lpstr>
      <vt:lpstr>Слайд 11</vt:lpstr>
      <vt:lpstr>Слайд 12</vt:lpstr>
      <vt:lpstr>Непосредтсвени резултати</vt:lpstr>
      <vt:lpstr>…</vt:lpstr>
      <vt:lpstr>Слайд 15</vt:lpstr>
      <vt:lpstr>Поразителни кадри …</vt:lpstr>
      <vt:lpstr>Слайд 17</vt:lpstr>
      <vt:lpstr>Ужасяващи факти:</vt:lpstr>
      <vt:lpstr>Жертви:</vt:lpstr>
      <vt:lpstr>…</vt:lpstr>
      <vt:lpstr>Слайд 21</vt:lpstr>
      <vt:lpstr>Слайд 22</vt:lpstr>
      <vt:lpstr>Слайд 23</vt:lpstr>
      <vt:lpstr>Изготвил: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NeMariq</dc:creator>
  <cp:lastModifiedBy>NeMariq</cp:lastModifiedBy>
  <cp:revision>205</cp:revision>
  <dcterms:created xsi:type="dcterms:W3CDTF">2011-03-21T15:28:48Z</dcterms:created>
  <dcterms:modified xsi:type="dcterms:W3CDTF">2011-03-24T14:22:18Z</dcterms:modified>
</cp:coreProperties>
</file>